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0" r:id="rId10"/>
    <p:sldId id="268" r:id="rId11"/>
    <p:sldId id="262" r:id="rId12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11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1Virtual%20Internships\KPMG%20AU%20Data%20Analytics%20virtual%20internship\module1%20data_cleaning\clean%20dataset\KPMG_VI_New_raw_data_update_final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[KPMG_VI_New_raw_data_update_final.xlsx]bikes past 3 years purchases!PivotTable7</c:name>
    <c:fmtId val="13"/>
  </c:pivotSource>
  <c:chart>
    <c:autoTitleDeleted val="0"/>
    <c:pivotFmts>
      <c:pivotFmt>
        <c:idx val="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noFill/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reaming Outloud Pro" panose="03050502040302030504" pitchFamily="66" charset="0"/>
                  <a:ea typeface="+mn-ea"/>
                  <a:cs typeface="Dreaming Outloud Pro" panose="03050502040302030504" pitchFamily="66" charset="0"/>
                </a:defRPr>
              </a:pPr>
              <a:endParaRPr lang="en-US"/>
            </a:p>
          </c:txPr>
          <c:dLblPos val="inBase"/>
          <c:showLegendKey val="0"/>
          <c:showVal val="0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</c:pivotFmt>
      <c:pivotFmt>
        <c:idx val="3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</c:pivotFmt>
      <c:pivotFmt>
        <c:idx val="5"/>
        <c:spPr>
          <a:noFill/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reaming Outloud Pro" panose="03050502040302030504" pitchFamily="66" charset="0"/>
                  <a:ea typeface="+mn-ea"/>
                  <a:cs typeface="Dreaming Outloud Pro" panose="03050502040302030504" pitchFamily="66" charset="0"/>
                </a:defRPr>
              </a:pPr>
              <a:endParaRPr lang="en-US"/>
            </a:p>
          </c:txPr>
          <c:dLblPos val="inBase"/>
          <c:showLegendKey val="0"/>
          <c:showVal val="0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</c:pivotFmt>
      <c:pivotFmt>
        <c:idx val="8"/>
        <c:spPr>
          <a:noFill/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reaming Outloud Pro" panose="03050502040302030504" pitchFamily="66" charset="0"/>
                  <a:ea typeface="+mn-ea"/>
                  <a:cs typeface="Dreaming Outloud Pro" panose="03050502040302030504" pitchFamily="66" charset="0"/>
                </a:defRPr>
              </a:pPr>
              <a:endParaRPr lang="en-US"/>
            </a:p>
          </c:txPr>
          <c:dLblPos val="inBase"/>
          <c:showLegendKey val="0"/>
          <c:showVal val="0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'bikes past 3 years purchases'!$B$3</c:f>
              <c:strCache>
                <c:ptCount val="1"/>
                <c:pt idx="0">
                  <c:v>Sum of past_3_years_bike_related_purchases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E2D-47D8-8BCE-F3DD6F056CB0}"/>
              </c:ext>
            </c:extLst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'bikes past 3 years purchases'!$A$4:$A$5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'bikes past 3 years purchases'!$B$4:$B$5</c:f>
              <c:numCache>
                <c:formatCode>General</c:formatCode>
                <c:ptCount val="2"/>
                <c:pt idx="0">
                  <c:v>469888</c:v>
                </c:pt>
                <c:pt idx="1">
                  <c:v>459450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2D-47D8-8BCE-F3DD6F056CB0}"/>
            </c:ext>
          </c:extLst>
        </c:ser>
        <c:ser>
          <c:idx val="1"/>
          <c:order val="1"/>
          <c:tx>
            <c:strRef>
              <c:f>'bikes past 3 years purchases'!$C$3</c:f>
              <c:strCache>
                <c:ptCount val="1"/>
                <c:pt idx="0">
                  <c:v>Sum of past_3_years_bike_related_purchases2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Dreaming Outloud Pro" panose="03050502040302030504" pitchFamily="66" charset="0"/>
                    <a:ea typeface="+mn-ea"/>
                    <a:cs typeface="Dreaming Outloud Pro" panose="03050502040302030504" pitchFamily="66" charset="0"/>
                  </a:defRPr>
                </a:pPr>
                <a:endParaRPr lang="en-US"/>
              </a:p>
            </c:txPr>
            <c:dLblPos val="inBase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'bikes past 3 years purchases'!$A$4:$A$5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'bikes past 3 years purchases'!$C$4:$C$5</c:f>
              <c:numCache>
                <c:formatCode>General</c:formatCode>
                <c:ptCount val="2"/>
                <c:pt idx="0">
                  <c:v>469888</c:v>
                </c:pt>
                <c:pt idx="1">
                  <c:v>459450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2D-47D8-8BCE-F3DD6F056CB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24799615"/>
        <c:axId val="1924800447"/>
      </c:barChart>
      <c:catAx>
        <c:axId val="192479961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4800447"/>
        <c:crosses val="autoZero"/>
        <c:auto val="1"/>
        <c:lblAlgn val="ctr"/>
        <c:lblOffset val="100"/>
        <c:noMultiLvlLbl val="0"/>
      </c:catAx>
      <c:valAx>
        <c:axId val="19248004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47996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[KPMG_VI_New_raw_data_update_final.xlsx]industry bike related purchase!PivotTable5</c:name>
    <c:fmtId val="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'industry bike related purchase'!$B$3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'industry bike related purchase'!$A$4:$A$12</c:f>
              <c:strCache>
                <c:ptCount val="9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Property</c:v>
                </c:pt>
                <c:pt idx="7">
                  <c:v>Retail</c:v>
                </c:pt>
                <c:pt idx="8">
                  <c:v>Telecommunications</c:v>
                </c:pt>
              </c:strCache>
            </c:strRef>
          </c:cat>
          <c:val>
            <c:numRef>
              <c:f>'industry bike related purchase'!$B$4:$B$12</c:f>
              <c:numCache>
                <c:formatCode>"$"#,##0</c:formatCode>
                <c:ptCount val="9"/>
                <c:pt idx="0">
                  <c:v>300566.23999999993</c:v>
                </c:pt>
                <c:pt idx="1">
                  <c:v>380207.91000000009</c:v>
                </c:pt>
                <c:pt idx="2">
                  <c:v>2095547.2799999993</c:v>
                </c:pt>
                <c:pt idx="3">
                  <c:v>1611177.3299999996</c:v>
                </c:pt>
                <c:pt idx="4">
                  <c:v>372474.27999999985</c:v>
                </c:pt>
                <c:pt idx="5">
                  <c:v>2116976.0799999996</c:v>
                </c:pt>
                <c:pt idx="6">
                  <c:v>688763.63999999978</c:v>
                </c:pt>
                <c:pt idx="7">
                  <c:v>963206.72999999952</c:v>
                </c:pt>
                <c:pt idx="8">
                  <c:v>186662.44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8C-4003-ACAA-CE2F3F84D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4445088"/>
        <c:axId val="114445920"/>
      </c:barChart>
      <c:lineChart>
        <c:grouping val="standard"/>
        <c:varyColors val="0"/>
        <c:ser>
          <c:idx val="1"/>
          <c:order val="1"/>
          <c:tx>
            <c:strRef>
              <c:f>'industry bike related purchase'!$C$3</c:f>
              <c:strCache>
                <c:ptCount val="1"/>
                <c:pt idx="0">
                  <c:v>Sum of past_3_years_bike_related_purchases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'industry bike related purchase'!$A$4:$A$12</c:f>
              <c:strCache>
                <c:ptCount val="9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Property</c:v>
                </c:pt>
                <c:pt idx="7">
                  <c:v>Retail</c:v>
                </c:pt>
                <c:pt idx="8">
                  <c:v>Telecommunications</c:v>
                </c:pt>
              </c:strCache>
            </c:strRef>
          </c:cat>
          <c:val>
            <c:numRef>
              <c:f>'industry bike related purchase'!$C$4:$C$12</c:f>
              <c:numCache>
                <c:formatCode>General</c:formatCode>
                <c:ptCount val="9"/>
                <c:pt idx="0">
                  <c:v>29033</c:v>
                </c:pt>
                <c:pt idx="1">
                  <c:v>31518</c:v>
                </c:pt>
                <c:pt idx="2">
                  <c:v>182978</c:v>
                </c:pt>
                <c:pt idx="3">
                  <c:v>149995</c:v>
                </c:pt>
                <c:pt idx="4">
                  <c:v>33314</c:v>
                </c:pt>
                <c:pt idx="5">
                  <c:v>187664</c:v>
                </c:pt>
                <c:pt idx="6">
                  <c:v>62222</c:v>
                </c:pt>
                <c:pt idx="7">
                  <c:v>83748</c:v>
                </c:pt>
                <c:pt idx="8">
                  <c:v>14706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88C-4003-ACAA-CE2F3F84D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51250735"/>
        <c:axId val="651250319"/>
      </c:lineChart>
      <c:catAx>
        <c:axId val="114445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45920"/>
        <c:crosses val="autoZero"/>
        <c:auto val="1"/>
        <c:lblAlgn val="ctr"/>
        <c:lblOffset val="100"/>
        <c:noMultiLvlLbl val="0"/>
      </c:catAx>
      <c:valAx>
        <c:axId val="11444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45088"/>
        <c:crosses val="autoZero"/>
        <c:crossBetween val="between"/>
      </c:valAx>
      <c:valAx>
        <c:axId val="651250319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1250735"/>
        <c:crosses val="max"/>
        <c:crossBetween val="between"/>
      </c:valAx>
      <c:catAx>
        <c:axId val="65125073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5125031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[KPMG_VI_New_raw_data_update_final.xlsx]wealth segement by age!PivotTable2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'wealth segement by age'!$B$3:$B$4</c:f>
              <c:strCache>
                <c:ptCount val="1"/>
                <c:pt idx="0">
                  <c:v>Affluent Customer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'wealth segement by age'!$A$5:$A$57</c:f>
              <c:strCache>
                <c:ptCount val="53"/>
                <c:pt idx="0">
                  <c:v>21</c:v>
                </c:pt>
                <c:pt idx="1">
                  <c:v>22</c:v>
                </c:pt>
                <c:pt idx="2">
                  <c:v>23</c:v>
                </c:pt>
                <c:pt idx="3">
                  <c:v>24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32</c:v>
                </c:pt>
                <c:pt idx="12">
                  <c:v>33</c:v>
                </c:pt>
                <c:pt idx="13">
                  <c:v>34</c:v>
                </c:pt>
                <c:pt idx="14">
                  <c:v>35</c:v>
                </c:pt>
                <c:pt idx="15">
                  <c:v>36</c:v>
                </c:pt>
                <c:pt idx="16">
                  <c:v>37</c:v>
                </c:pt>
                <c:pt idx="17">
                  <c:v>38</c:v>
                </c:pt>
                <c:pt idx="18">
                  <c:v>39</c:v>
                </c:pt>
                <c:pt idx="19">
                  <c:v>40</c:v>
                </c:pt>
                <c:pt idx="20">
                  <c:v>41</c:v>
                </c:pt>
                <c:pt idx="21">
                  <c:v>42</c:v>
                </c:pt>
                <c:pt idx="22">
                  <c:v>43</c:v>
                </c:pt>
                <c:pt idx="23">
                  <c:v>44</c:v>
                </c:pt>
                <c:pt idx="24">
                  <c:v>45</c:v>
                </c:pt>
                <c:pt idx="25">
                  <c:v>46</c:v>
                </c:pt>
                <c:pt idx="26">
                  <c:v>47</c:v>
                </c:pt>
                <c:pt idx="27">
                  <c:v>48</c:v>
                </c:pt>
                <c:pt idx="28">
                  <c:v>49</c:v>
                </c:pt>
                <c:pt idx="29">
                  <c:v>50</c:v>
                </c:pt>
                <c:pt idx="30">
                  <c:v>51</c:v>
                </c:pt>
                <c:pt idx="31">
                  <c:v>52</c:v>
                </c:pt>
                <c:pt idx="32">
                  <c:v>53</c:v>
                </c:pt>
                <c:pt idx="33">
                  <c:v>54</c:v>
                </c:pt>
                <c:pt idx="34">
                  <c:v>55</c:v>
                </c:pt>
                <c:pt idx="35">
                  <c:v>56</c:v>
                </c:pt>
                <c:pt idx="36">
                  <c:v>57</c:v>
                </c:pt>
                <c:pt idx="37">
                  <c:v>58</c:v>
                </c:pt>
                <c:pt idx="38">
                  <c:v>59</c:v>
                </c:pt>
                <c:pt idx="39">
                  <c:v>60</c:v>
                </c:pt>
                <c:pt idx="40">
                  <c:v>61</c:v>
                </c:pt>
                <c:pt idx="41">
                  <c:v>62</c:v>
                </c:pt>
                <c:pt idx="42">
                  <c:v>63</c:v>
                </c:pt>
                <c:pt idx="43">
                  <c:v>64</c:v>
                </c:pt>
                <c:pt idx="44">
                  <c:v>65</c:v>
                </c:pt>
                <c:pt idx="45">
                  <c:v>66</c:v>
                </c:pt>
                <c:pt idx="46">
                  <c:v>67</c:v>
                </c:pt>
                <c:pt idx="47">
                  <c:v>68</c:v>
                </c:pt>
                <c:pt idx="48">
                  <c:v>69</c:v>
                </c:pt>
                <c:pt idx="49">
                  <c:v>79</c:v>
                </c:pt>
                <c:pt idx="50">
                  <c:v>82</c:v>
                </c:pt>
                <c:pt idx="51">
                  <c:v>87</c:v>
                </c:pt>
                <c:pt idx="52">
                  <c:v>91</c:v>
                </c:pt>
              </c:strCache>
            </c:strRef>
          </c:cat>
          <c:val>
            <c:numRef>
              <c:f>'wealth segement by age'!$B$5:$B$57</c:f>
              <c:numCache>
                <c:formatCode>General</c:formatCode>
                <c:ptCount val="53"/>
                <c:pt idx="0">
                  <c:v>17962.459999999995</c:v>
                </c:pt>
                <c:pt idx="1">
                  <c:v>34565.649999999987</c:v>
                </c:pt>
                <c:pt idx="2">
                  <c:v>44065.05999999999</c:v>
                </c:pt>
                <c:pt idx="3">
                  <c:v>41620.779999999984</c:v>
                </c:pt>
                <c:pt idx="4">
                  <c:v>27964.350000000002</c:v>
                </c:pt>
                <c:pt idx="5">
                  <c:v>72227.319999999978</c:v>
                </c:pt>
                <c:pt idx="6">
                  <c:v>71575.129999999932</c:v>
                </c:pt>
                <c:pt idx="7">
                  <c:v>96015.78999999995</c:v>
                </c:pt>
                <c:pt idx="8">
                  <c:v>19377.489999999994</c:v>
                </c:pt>
                <c:pt idx="9">
                  <c:v>51949.449999999961</c:v>
                </c:pt>
                <c:pt idx="10">
                  <c:v>33610.110000000008</c:v>
                </c:pt>
                <c:pt idx="11">
                  <c:v>26566.389999999992</c:v>
                </c:pt>
                <c:pt idx="12">
                  <c:v>55641.8</c:v>
                </c:pt>
                <c:pt idx="13">
                  <c:v>23569.849999999995</c:v>
                </c:pt>
                <c:pt idx="14">
                  <c:v>29076.499999999993</c:v>
                </c:pt>
                <c:pt idx="15">
                  <c:v>72764.239999999976</c:v>
                </c:pt>
                <c:pt idx="16">
                  <c:v>73233.219999999972</c:v>
                </c:pt>
                <c:pt idx="17">
                  <c:v>54762.209999999992</c:v>
                </c:pt>
                <c:pt idx="18">
                  <c:v>9285.4100000000017</c:v>
                </c:pt>
                <c:pt idx="19">
                  <c:v>41554.950000000004</c:v>
                </c:pt>
                <c:pt idx="20">
                  <c:v>50092.73</c:v>
                </c:pt>
                <c:pt idx="21">
                  <c:v>74588.979999999938</c:v>
                </c:pt>
                <c:pt idx="22">
                  <c:v>66959.659999999989</c:v>
                </c:pt>
                <c:pt idx="23">
                  <c:v>106510.91000000006</c:v>
                </c:pt>
                <c:pt idx="24">
                  <c:v>119934.50000000003</c:v>
                </c:pt>
                <c:pt idx="25">
                  <c:v>128480.93000000007</c:v>
                </c:pt>
                <c:pt idx="26">
                  <c:v>84055.109999999986</c:v>
                </c:pt>
                <c:pt idx="27">
                  <c:v>78538.449999999968</c:v>
                </c:pt>
                <c:pt idx="28">
                  <c:v>74879.400000000009</c:v>
                </c:pt>
                <c:pt idx="29">
                  <c:v>45163.67000000002</c:v>
                </c:pt>
                <c:pt idx="30">
                  <c:v>60333.43</c:v>
                </c:pt>
                <c:pt idx="31">
                  <c:v>23890.219999999998</c:v>
                </c:pt>
                <c:pt idx="32">
                  <c:v>29398.31</c:v>
                </c:pt>
                <c:pt idx="33">
                  <c:v>47411.75</c:v>
                </c:pt>
                <c:pt idx="34">
                  <c:v>77701.489999999976</c:v>
                </c:pt>
                <c:pt idx="35">
                  <c:v>40965.83</c:v>
                </c:pt>
                <c:pt idx="36">
                  <c:v>58869.619999999988</c:v>
                </c:pt>
                <c:pt idx="37">
                  <c:v>48241.599999999999</c:v>
                </c:pt>
                <c:pt idx="38">
                  <c:v>42771.649999999987</c:v>
                </c:pt>
                <c:pt idx="39">
                  <c:v>50978.869999999995</c:v>
                </c:pt>
                <c:pt idx="40">
                  <c:v>27929.15</c:v>
                </c:pt>
                <c:pt idx="41">
                  <c:v>38318.269999999982</c:v>
                </c:pt>
                <c:pt idx="42">
                  <c:v>58679.689999999988</c:v>
                </c:pt>
                <c:pt idx="43">
                  <c:v>31691.719999999998</c:v>
                </c:pt>
                <c:pt idx="44">
                  <c:v>50984.130000000019</c:v>
                </c:pt>
                <c:pt idx="45">
                  <c:v>39075.339999999989</c:v>
                </c:pt>
                <c:pt idx="46">
                  <c:v>46887.600000000006</c:v>
                </c:pt>
                <c:pt idx="47">
                  <c:v>23359.659999999993</c:v>
                </c:pt>
                <c:pt idx="48">
                  <c:v>21371.109999999997</c:v>
                </c:pt>
                <c:pt idx="49">
                  <c:v>2596.1699999999996</c:v>
                </c:pt>
                <c:pt idx="52">
                  <c:v>7212.17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EB0-452D-86CA-651F35ACF914}"/>
            </c:ext>
          </c:extLst>
        </c:ser>
        <c:ser>
          <c:idx val="1"/>
          <c:order val="1"/>
          <c:tx>
            <c:strRef>
              <c:f>'wealth segement by age'!$C$3:$C$4</c:f>
              <c:strCache>
                <c:ptCount val="1"/>
                <c:pt idx="0">
                  <c:v>High Net Worth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'wealth segement by age'!$A$5:$A$57</c:f>
              <c:strCache>
                <c:ptCount val="53"/>
                <c:pt idx="0">
                  <c:v>21</c:v>
                </c:pt>
                <c:pt idx="1">
                  <c:v>22</c:v>
                </c:pt>
                <c:pt idx="2">
                  <c:v>23</c:v>
                </c:pt>
                <c:pt idx="3">
                  <c:v>24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32</c:v>
                </c:pt>
                <c:pt idx="12">
                  <c:v>33</c:v>
                </c:pt>
                <c:pt idx="13">
                  <c:v>34</c:v>
                </c:pt>
                <c:pt idx="14">
                  <c:v>35</c:v>
                </c:pt>
                <c:pt idx="15">
                  <c:v>36</c:v>
                </c:pt>
                <c:pt idx="16">
                  <c:v>37</c:v>
                </c:pt>
                <c:pt idx="17">
                  <c:v>38</c:v>
                </c:pt>
                <c:pt idx="18">
                  <c:v>39</c:v>
                </c:pt>
                <c:pt idx="19">
                  <c:v>40</c:v>
                </c:pt>
                <c:pt idx="20">
                  <c:v>41</c:v>
                </c:pt>
                <c:pt idx="21">
                  <c:v>42</c:v>
                </c:pt>
                <c:pt idx="22">
                  <c:v>43</c:v>
                </c:pt>
                <c:pt idx="23">
                  <c:v>44</c:v>
                </c:pt>
                <c:pt idx="24">
                  <c:v>45</c:v>
                </c:pt>
                <c:pt idx="25">
                  <c:v>46</c:v>
                </c:pt>
                <c:pt idx="26">
                  <c:v>47</c:v>
                </c:pt>
                <c:pt idx="27">
                  <c:v>48</c:v>
                </c:pt>
                <c:pt idx="28">
                  <c:v>49</c:v>
                </c:pt>
                <c:pt idx="29">
                  <c:v>50</c:v>
                </c:pt>
                <c:pt idx="30">
                  <c:v>51</c:v>
                </c:pt>
                <c:pt idx="31">
                  <c:v>52</c:v>
                </c:pt>
                <c:pt idx="32">
                  <c:v>53</c:v>
                </c:pt>
                <c:pt idx="33">
                  <c:v>54</c:v>
                </c:pt>
                <c:pt idx="34">
                  <c:v>55</c:v>
                </c:pt>
                <c:pt idx="35">
                  <c:v>56</c:v>
                </c:pt>
                <c:pt idx="36">
                  <c:v>57</c:v>
                </c:pt>
                <c:pt idx="37">
                  <c:v>58</c:v>
                </c:pt>
                <c:pt idx="38">
                  <c:v>59</c:v>
                </c:pt>
                <c:pt idx="39">
                  <c:v>60</c:v>
                </c:pt>
                <c:pt idx="40">
                  <c:v>61</c:v>
                </c:pt>
                <c:pt idx="41">
                  <c:v>62</c:v>
                </c:pt>
                <c:pt idx="42">
                  <c:v>63</c:v>
                </c:pt>
                <c:pt idx="43">
                  <c:v>64</c:v>
                </c:pt>
                <c:pt idx="44">
                  <c:v>65</c:v>
                </c:pt>
                <c:pt idx="45">
                  <c:v>66</c:v>
                </c:pt>
                <c:pt idx="46">
                  <c:v>67</c:v>
                </c:pt>
                <c:pt idx="47">
                  <c:v>68</c:v>
                </c:pt>
                <c:pt idx="48">
                  <c:v>69</c:v>
                </c:pt>
                <c:pt idx="49">
                  <c:v>79</c:v>
                </c:pt>
                <c:pt idx="50">
                  <c:v>82</c:v>
                </c:pt>
                <c:pt idx="51">
                  <c:v>87</c:v>
                </c:pt>
                <c:pt idx="52">
                  <c:v>91</c:v>
                </c:pt>
              </c:strCache>
            </c:strRef>
          </c:cat>
          <c:val>
            <c:numRef>
              <c:f>'wealth segement by age'!$C$5:$C$57</c:f>
              <c:numCache>
                <c:formatCode>General</c:formatCode>
                <c:ptCount val="53"/>
                <c:pt idx="0">
                  <c:v>22356.53</c:v>
                </c:pt>
                <c:pt idx="1">
                  <c:v>23735.689999999995</c:v>
                </c:pt>
                <c:pt idx="2">
                  <c:v>36637.540000000008</c:v>
                </c:pt>
                <c:pt idx="3">
                  <c:v>55619.939999999981</c:v>
                </c:pt>
                <c:pt idx="4">
                  <c:v>43208.44</c:v>
                </c:pt>
                <c:pt idx="5">
                  <c:v>33461.559999999983</c:v>
                </c:pt>
                <c:pt idx="6">
                  <c:v>47111.619999999974</c:v>
                </c:pt>
                <c:pt idx="7">
                  <c:v>43912.2</c:v>
                </c:pt>
                <c:pt idx="8">
                  <c:v>45168.779999999984</c:v>
                </c:pt>
                <c:pt idx="9">
                  <c:v>66161.339999999967</c:v>
                </c:pt>
                <c:pt idx="10">
                  <c:v>15390.63</c:v>
                </c:pt>
                <c:pt idx="11">
                  <c:v>18578.979999999996</c:v>
                </c:pt>
                <c:pt idx="12">
                  <c:v>73489.479999999938</c:v>
                </c:pt>
                <c:pt idx="13">
                  <c:v>78301.079999999958</c:v>
                </c:pt>
                <c:pt idx="14">
                  <c:v>48445.369999999974</c:v>
                </c:pt>
                <c:pt idx="15">
                  <c:v>57713.859999999979</c:v>
                </c:pt>
                <c:pt idx="16">
                  <c:v>75298.339999999953</c:v>
                </c:pt>
                <c:pt idx="17">
                  <c:v>29573.669999999995</c:v>
                </c:pt>
                <c:pt idx="18">
                  <c:v>23919.07</c:v>
                </c:pt>
                <c:pt idx="19">
                  <c:v>32470.109999999997</c:v>
                </c:pt>
                <c:pt idx="20">
                  <c:v>34951.469999999994</c:v>
                </c:pt>
                <c:pt idx="21">
                  <c:v>83434.709999999963</c:v>
                </c:pt>
                <c:pt idx="22">
                  <c:v>68098.809999999983</c:v>
                </c:pt>
                <c:pt idx="23">
                  <c:v>116180.61000000003</c:v>
                </c:pt>
                <c:pt idx="24">
                  <c:v>157144.63000000003</c:v>
                </c:pt>
                <c:pt idx="25">
                  <c:v>133445.68000000011</c:v>
                </c:pt>
                <c:pt idx="26">
                  <c:v>70280.25999999998</c:v>
                </c:pt>
                <c:pt idx="27">
                  <c:v>99918.160000000018</c:v>
                </c:pt>
                <c:pt idx="28">
                  <c:v>120309.90000000004</c:v>
                </c:pt>
                <c:pt idx="29">
                  <c:v>25129.950000000004</c:v>
                </c:pt>
                <c:pt idx="30">
                  <c:v>57300.78</c:v>
                </c:pt>
                <c:pt idx="31">
                  <c:v>44207.369999999952</c:v>
                </c:pt>
                <c:pt idx="32">
                  <c:v>71343.249999999956</c:v>
                </c:pt>
                <c:pt idx="33">
                  <c:v>36890.409999999996</c:v>
                </c:pt>
                <c:pt idx="34">
                  <c:v>56190.999999999978</c:v>
                </c:pt>
                <c:pt idx="35">
                  <c:v>48470.59</c:v>
                </c:pt>
                <c:pt idx="36">
                  <c:v>60857.03</c:v>
                </c:pt>
                <c:pt idx="37">
                  <c:v>64112.920000000006</c:v>
                </c:pt>
                <c:pt idx="38">
                  <c:v>34989.26999999999</c:v>
                </c:pt>
                <c:pt idx="39">
                  <c:v>33066.939999999988</c:v>
                </c:pt>
                <c:pt idx="40">
                  <c:v>43068.810000000005</c:v>
                </c:pt>
                <c:pt idx="41">
                  <c:v>27073.530000000002</c:v>
                </c:pt>
                <c:pt idx="42">
                  <c:v>73392.84</c:v>
                </c:pt>
                <c:pt idx="43">
                  <c:v>52200.930000000015</c:v>
                </c:pt>
                <c:pt idx="44">
                  <c:v>38031.33</c:v>
                </c:pt>
                <c:pt idx="45">
                  <c:v>40911.489999999983</c:v>
                </c:pt>
                <c:pt idx="46">
                  <c:v>32850.699999999997</c:v>
                </c:pt>
                <c:pt idx="47">
                  <c:v>49204.530000000006</c:v>
                </c:pt>
                <c:pt idx="48">
                  <c:v>21561.94</c:v>
                </c:pt>
                <c:pt idx="49">
                  <c:v>4523.2299999999996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EB0-452D-86CA-651F35ACF914}"/>
            </c:ext>
          </c:extLst>
        </c:ser>
        <c:ser>
          <c:idx val="2"/>
          <c:order val="2"/>
          <c:tx>
            <c:strRef>
              <c:f>'wealth segement by age'!$D$3:$D$4</c:f>
              <c:strCache>
                <c:ptCount val="1"/>
                <c:pt idx="0">
                  <c:v>Mass Customer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'wealth segement by age'!$A$5:$A$57</c:f>
              <c:strCache>
                <c:ptCount val="53"/>
                <c:pt idx="0">
                  <c:v>21</c:v>
                </c:pt>
                <c:pt idx="1">
                  <c:v>22</c:v>
                </c:pt>
                <c:pt idx="2">
                  <c:v>23</c:v>
                </c:pt>
                <c:pt idx="3">
                  <c:v>24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32</c:v>
                </c:pt>
                <c:pt idx="12">
                  <c:v>33</c:v>
                </c:pt>
                <c:pt idx="13">
                  <c:v>34</c:v>
                </c:pt>
                <c:pt idx="14">
                  <c:v>35</c:v>
                </c:pt>
                <c:pt idx="15">
                  <c:v>36</c:v>
                </c:pt>
                <c:pt idx="16">
                  <c:v>37</c:v>
                </c:pt>
                <c:pt idx="17">
                  <c:v>38</c:v>
                </c:pt>
                <c:pt idx="18">
                  <c:v>39</c:v>
                </c:pt>
                <c:pt idx="19">
                  <c:v>40</c:v>
                </c:pt>
                <c:pt idx="20">
                  <c:v>41</c:v>
                </c:pt>
                <c:pt idx="21">
                  <c:v>42</c:v>
                </c:pt>
                <c:pt idx="22">
                  <c:v>43</c:v>
                </c:pt>
                <c:pt idx="23">
                  <c:v>44</c:v>
                </c:pt>
                <c:pt idx="24">
                  <c:v>45</c:v>
                </c:pt>
                <c:pt idx="25">
                  <c:v>46</c:v>
                </c:pt>
                <c:pt idx="26">
                  <c:v>47</c:v>
                </c:pt>
                <c:pt idx="27">
                  <c:v>48</c:v>
                </c:pt>
                <c:pt idx="28">
                  <c:v>49</c:v>
                </c:pt>
                <c:pt idx="29">
                  <c:v>50</c:v>
                </c:pt>
                <c:pt idx="30">
                  <c:v>51</c:v>
                </c:pt>
                <c:pt idx="31">
                  <c:v>52</c:v>
                </c:pt>
                <c:pt idx="32">
                  <c:v>53</c:v>
                </c:pt>
                <c:pt idx="33">
                  <c:v>54</c:v>
                </c:pt>
                <c:pt idx="34">
                  <c:v>55</c:v>
                </c:pt>
                <c:pt idx="35">
                  <c:v>56</c:v>
                </c:pt>
                <c:pt idx="36">
                  <c:v>57</c:v>
                </c:pt>
                <c:pt idx="37">
                  <c:v>58</c:v>
                </c:pt>
                <c:pt idx="38">
                  <c:v>59</c:v>
                </c:pt>
                <c:pt idx="39">
                  <c:v>60</c:v>
                </c:pt>
                <c:pt idx="40">
                  <c:v>61</c:v>
                </c:pt>
                <c:pt idx="41">
                  <c:v>62</c:v>
                </c:pt>
                <c:pt idx="42">
                  <c:v>63</c:v>
                </c:pt>
                <c:pt idx="43">
                  <c:v>64</c:v>
                </c:pt>
                <c:pt idx="44">
                  <c:v>65</c:v>
                </c:pt>
                <c:pt idx="45">
                  <c:v>66</c:v>
                </c:pt>
                <c:pt idx="46">
                  <c:v>67</c:v>
                </c:pt>
                <c:pt idx="47">
                  <c:v>68</c:v>
                </c:pt>
                <c:pt idx="48">
                  <c:v>69</c:v>
                </c:pt>
                <c:pt idx="49">
                  <c:v>79</c:v>
                </c:pt>
                <c:pt idx="50">
                  <c:v>82</c:v>
                </c:pt>
                <c:pt idx="51">
                  <c:v>87</c:v>
                </c:pt>
                <c:pt idx="52">
                  <c:v>91</c:v>
                </c:pt>
              </c:strCache>
            </c:strRef>
          </c:cat>
          <c:val>
            <c:numRef>
              <c:f>'wealth segement by age'!$D$5:$D$57</c:f>
              <c:numCache>
                <c:formatCode>General</c:formatCode>
                <c:ptCount val="53"/>
                <c:pt idx="0">
                  <c:v>51346.200000000004</c:v>
                </c:pt>
                <c:pt idx="1">
                  <c:v>48777.159999999982</c:v>
                </c:pt>
                <c:pt idx="2">
                  <c:v>81111.63999999997</c:v>
                </c:pt>
                <c:pt idx="3">
                  <c:v>101754.90999999995</c:v>
                </c:pt>
                <c:pt idx="4">
                  <c:v>114519.56999999999</c:v>
                </c:pt>
                <c:pt idx="5">
                  <c:v>113020.07999999997</c:v>
                </c:pt>
                <c:pt idx="6">
                  <c:v>111096.2800000001</c:v>
                </c:pt>
                <c:pt idx="7">
                  <c:v>102091.78000000006</c:v>
                </c:pt>
                <c:pt idx="8">
                  <c:v>72703.519999999975</c:v>
                </c:pt>
                <c:pt idx="9">
                  <c:v>81964.300000000076</c:v>
                </c:pt>
                <c:pt idx="10">
                  <c:v>65174.2</c:v>
                </c:pt>
                <c:pt idx="11">
                  <c:v>52947.319999999992</c:v>
                </c:pt>
                <c:pt idx="12">
                  <c:v>109618.19000000009</c:v>
                </c:pt>
                <c:pt idx="13">
                  <c:v>115249.50000000001</c:v>
                </c:pt>
                <c:pt idx="14">
                  <c:v>111657.74000000002</c:v>
                </c:pt>
                <c:pt idx="15">
                  <c:v>127581.81999999998</c:v>
                </c:pt>
                <c:pt idx="16">
                  <c:v>92735.14999999998</c:v>
                </c:pt>
                <c:pt idx="17">
                  <c:v>86282.960000000036</c:v>
                </c:pt>
                <c:pt idx="18">
                  <c:v>40887.889999999985</c:v>
                </c:pt>
                <c:pt idx="19">
                  <c:v>52319.639999999956</c:v>
                </c:pt>
                <c:pt idx="20">
                  <c:v>108496.56000000001</c:v>
                </c:pt>
                <c:pt idx="21">
                  <c:v>184410.51999999984</c:v>
                </c:pt>
                <c:pt idx="22">
                  <c:v>181809.73999999987</c:v>
                </c:pt>
                <c:pt idx="23">
                  <c:v>255647.73999999985</c:v>
                </c:pt>
                <c:pt idx="24">
                  <c:v>313192.33999999944</c:v>
                </c:pt>
                <c:pt idx="25">
                  <c:v>212663.00999999978</c:v>
                </c:pt>
                <c:pt idx="26">
                  <c:v>158548.46000000008</c:v>
                </c:pt>
                <c:pt idx="27">
                  <c:v>177674.49999999997</c:v>
                </c:pt>
                <c:pt idx="28">
                  <c:v>172919.10999999993</c:v>
                </c:pt>
                <c:pt idx="29">
                  <c:v>82052.849999999977</c:v>
                </c:pt>
                <c:pt idx="30">
                  <c:v>92512.160000000105</c:v>
                </c:pt>
                <c:pt idx="31">
                  <c:v>83318.880000000019</c:v>
                </c:pt>
                <c:pt idx="32">
                  <c:v>98017.320000000036</c:v>
                </c:pt>
                <c:pt idx="33">
                  <c:v>104489.22</c:v>
                </c:pt>
                <c:pt idx="34">
                  <c:v>60765.99</c:v>
                </c:pt>
                <c:pt idx="35">
                  <c:v>98975.460000000021</c:v>
                </c:pt>
                <c:pt idx="36">
                  <c:v>85633.560000000027</c:v>
                </c:pt>
                <c:pt idx="37">
                  <c:v>112775.04000000002</c:v>
                </c:pt>
                <c:pt idx="38">
                  <c:v>84339.83</c:v>
                </c:pt>
                <c:pt idx="39">
                  <c:v>77691.210000000065</c:v>
                </c:pt>
                <c:pt idx="40">
                  <c:v>97270.140000000029</c:v>
                </c:pt>
                <c:pt idx="41">
                  <c:v>76764.770000000019</c:v>
                </c:pt>
                <c:pt idx="42">
                  <c:v>118091.62000000016</c:v>
                </c:pt>
                <c:pt idx="43">
                  <c:v>85796.30000000009</c:v>
                </c:pt>
                <c:pt idx="44">
                  <c:v>84358.180000000051</c:v>
                </c:pt>
                <c:pt idx="45">
                  <c:v>100916.87000000001</c:v>
                </c:pt>
                <c:pt idx="46">
                  <c:v>52085.61</c:v>
                </c:pt>
                <c:pt idx="47">
                  <c:v>72964.849999999977</c:v>
                </c:pt>
                <c:pt idx="48">
                  <c:v>57504.669999999962</c:v>
                </c:pt>
                <c:pt idx="50">
                  <c:v>1731.8400000000001</c:v>
                </c:pt>
                <c:pt idx="51">
                  <c:v>1245.27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EB0-452D-86CA-651F35ACF9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2371119"/>
        <c:axId val="582371535"/>
      </c:lineChart>
      <c:catAx>
        <c:axId val="582371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371535"/>
        <c:crosses val="autoZero"/>
        <c:auto val="1"/>
        <c:lblAlgn val="ctr"/>
        <c:lblOffset val="100"/>
        <c:noMultiLvlLbl val="0"/>
      </c:catAx>
      <c:valAx>
        <c:axId val="58237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371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[KPMG_VI_New_raw_data_update_final.xlsx]states by owns cars graph!PivotTable4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8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9"/>
        <c:spPr>
          <a:solidFill>
            <a:schemeClr val="accent1"/>
          </a:solidFill>
          <a:ln w="19050">
            <a:noFill/>
          </a:ln>
          <a:effectLst/>
        </c:spPr>
      </c:pivotFmt>
      <c:pivotFmt>
        <c:idx val="10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2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3"/>
        <c:spPr>
          <a:solidFill>
            <a:schemeClr val="accent1"/>
          </a:solidFill>
          <a:ln w="19050">
            <a:noFill/>
          </a:ln>
          <a:effectLst/>
        </c:spPr>
      </c:pivotFmt>
      <c:pivotFmt>
        <c:idx val="14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6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7"/>
        <c:spPr>
          <a:solidFill>
            <a:schemeClr val="accent1"/>
          </a:solidFill>
          <a:ln w="19050">
            <a:noFill/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'states by owns cars graph'!$B$3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CF0-409C-83A8-5A410055527E}"/>
              </c:ext>
            </c:extLst>
          </c:dPt>
          <c:dPt>
            <c:idx val="1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CF0-409C-83A8-5A410055527E}"/>
              </c:ext>
            </c:extLst>
          </c:dPt>
          <c:dPt>
            <c:idx val="2"/>
            <c:bubble3D val="0"/>
            <c:spPr>
              <a:solidFill>
                <a:srgbClr val="FFFF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CF0-409C-83A8-5A410055527E}"/>
              </c:ext>
            </c:extLst>
          </c:dPt>
          <c:cat>
            <c:strRef>
              <c:f>'states by owns cars graph'!$A$4:$A$6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'states by owns cars graph'!$B$4:$B$6</c:f>
              <c:numCache>
                <c:formatCode>General</c:formatCode>
                <c:ptCount val="3"/>
                <c:pt idx="0">
                  <c:v>10125</c:v>
                </c:pt>
                <c:pt idx="1">
                  <c:v>4057</c:v>
                </c:pt>
                <c:pt idx="2">
                  <c:v>4788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CF0-409C-83A8-5A41005552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7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[KPMG_VI_New_raw_data_update_final.xlsx]states by owns cars graph!PivotTable4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NSW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3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5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noFill/>
          </a:ln>
          <a:effectLst/>
        </c:spPr>
      </c:pivotFmt>
      <c:pivotFmt>
        <c:idx val="8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9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0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noFill/>
          </a:ln>
          <a:effectLst/>
        </c:spPr>
      </c:pivotFmt>
      <c:pivotFmt>
        <c:idx val="12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3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'states by owns cars graph'!$B$3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E01-4673-89DB-58A70A0D84A1}"/>
              </c:ext>
            </c:extLst>
          </c:dPt>
          <c:dPt>
            <c:idx val="1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E01-4673-89DB-58A70A0D84A1}"/>
              </c:ext>
            </c:extLst>
          </c:dPt>
          <c:dPt>
            <c:idx val="2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E01-4673-89DB-58A70A0D84A1}"/>
              </c:ext>
            </c:extLst>
          </c:dPt>
          <c:cat>
            <c:strRef>
              <c:f>'states by owns cars graph'!$A$4:$A$6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'states by owns cars graph'!$B$4:$B$6</c:f>
              <c:numCache>
                <c:formatCode>General</c:formatCode>
                <c:ptCount val="3"/>
                <c:pt idx="0">
                  <c:v>10125</c:v>
                </c:pt>
                <c:pt idx="1">
                  <c:v>4057</c:v>
                </c:pt>
                <c:pt idx="2">
                  <c:v>4788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E01-4673-89DB-58A70A0D84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64"/>
        <c:holeSize val="76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[KPMG_VI_New_raw_data_update_final.xlsx]states by owns cars graph!PivotTable4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QLD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bg2">
              <a:lumMod val="20000"/>
              <a:lumOff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8"/>
        <c:spPr>
          <a:noFill/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2"/>
        <c:spPr>
          <a:solidFill>
            <a:srgbClr val="C00000"/>
          </a:solidFill>
          <a:ln w="19050">
            <a:noFill/>
          </a:ln>
          <a:effectLst/>
        </c:spPr>
      </c:pivotFmt>
      <c:pivotFmt>
        <c:idx val="13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4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6"/>
        <c:spPr>
          <a:solidFill>
            <a:srgbClr val="C00000"/>
          </a:solidFill>
          <a:ln w="19050">
            <a:noFill/>
          </a:ln>
          <a:effectLst/>
        </c:spPr>
      </c:pivotFmt>
      <c:pivotFmt>
        <c:idx val="17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18"/>
        <c:spPr>
          <a:solidFill>
            <a:schemeClr val="accent1"/>
          </a:solidFill>
          <a:ln w="19050"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  <c:pivotFmt>
        <c:idx val="20"/>
        <c:spPr>
          <a:solidFill>
            <a:srgbClr val="C00000"/>
          </a:solidFill>
          <a:ln w="19050">
            <a:noFill/>
          </a:ln>
          <a:effectLst/>
        </c:spPr>
      </c:pivotFmt>
      <c:pivotFmt>
        <c:idx val="21"/>
        <c:spPr>
          <a:solidFill>
            <a:schemeClr val="bg2">
              <a:lumMod val="20000"/>
              <a:lumOff val="80000"/>
            </a:schemeClr>
          </a:solidFill>
          <a:ln w="19050">
            <a:noFill/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'states by owns cars graph'!$B$3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EA7-4CC6-8FF2-EC9C2E01CFBB}"/>
              </c:ext>
            </c:extLst>
          </c:dPt>
          <c:dPt>
            <c:idx val="1"/>
            <c:bubble3D val="0"/>
            <c:spPr>
              <a:solidFill>
                <a:srgbClr val="C0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EA7-4CC6-8FF2-EC9C2E01CFBB}"/>
              </c:ext>
            </c:extLst>
          </c:dPt>
          <c:dPt>
            <c:idx val="2"/>
            <c:bubble3D val="0"/>
            <c:spPr>
              <a:solidFill>
                <a:schemeClr val="bg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EA7-4CC6-8FF2-EC9C2E01CFBB}"/>
              </c:ext>
            </c:extLst>
          </c:dPt>
          <c:cat>
            <c:strRef>
              <c:f>'states by owns cars graph'!$A$4:$A$6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'states by owns cars graph'!$B$4:$B$6</c:f>
              <c:numCache>
                <c:formatCode>General</c:formatCode>
                <c:ptCount val="3"/>
                <c:pt idx="0">
                  <c:v>10125</c:v>
                </c:pt>
                <c:pt idx="1">
                  <c:v>4057</c:v>
                </c:pt>
                <c:pt idx="2">
                  <c:v>4788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EA7-4CC6-8FF2-EC9C2E01CF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9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[KPMG_VI_New_raw_data_update_final.xlsx]customers type score graph!PivotTable1</c:name>
    <c:fmtId val="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'customers type score graph'!$B$3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F58-471A-8148-6D7C1A8801C4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F58-471A-8148-6D7C1A8801C4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F58-471A-8148-6D7C1A8801C4}"/>
              </c:ext>
            </c:extLst>
          </c:dPt>
          <c:cat>
            <c:strRef>
              <c:f>'customers type score graph'!$A$4:$A$7</c:f>
              <c:strCache>
                <c:ptCount val="3"/>
                <c:pt idx="0">
                  <c:v>silver</c:v>
                </c:pt>
                <c:pt idx="1">
                  <c:v>bronze</c:v>
                </c:pt>
                <c:pt idx="2">
                  <c:v>gold</c:v>
                </c:pt>
              </c:strCache>
            </c:strRef>
          </c:cat>
          <c:val>
            <c:numRef>
              <c:f>'customers type score graph'!$B$4:$B$7</c:f>
              <c:numCache>
                <c:formatCode>General</c:formatCode>
                <c:ptCount val="3"/>
                <c:pt idx="0">
                  <c:v>26639</c:v>
                </c:pt>
                <c:pt idx="1">
                  <c:v>10460</c:v>
                </c:pt>
                <c:pt idx="2">
                  <c:v>6857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58-471A-8148-6D7C1A8801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3188975"/>
        <c:axId val="1723190639"/>
      </c:barChart>
      <c:catAx>
        <c:axId val="1723188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190639"/>
        <c:crosses val="autoZero"/>
        <c:auto val="1"/>
        <c:lblAlgn val="ctr"/>
        <c:lblOffset val="100"/>
        <c:noMultiLvlLbl val="0"/>
      </c:catAx>
      <c:valAx>
        <c:axId val="17231906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1889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[Division Name] - [Engagement Manager], [Senior Consultant], [Junior Consultant]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classification – RFM analysis</a:t>
            </a:r>
            <a:endParaRPr dirty="0"/>
          </a:p>
        </p:txBody>
      </p:sp>
      <p:pic>
        <p:nvPicPr>
          <p:cNvPr id="4" name="Picture 3" descr="Graphical user interface, table">
            <a:extLst>
              <a:ext uri="{FF2B5EF4-FFF2-40B4-BE49-F238E27FC236}">
                <a16:creationId xmlns:a16="http://schemas.microsoft.com/office/drawing/2014/main" id="{7159B182-D0E3-E86E-0F80-54AF5ACC7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2" y="2303473"/>
            <a:ext cx="8938975" cy="28400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121DC4-2BA8-FD25-2F2E-707C492A758E}"/>
              </a:ext>
            </a:extLst>
          </p:cNvPr>
          <p:cNvSpPr txBox="1"/>
          <p:nvPr/>
        </p:nvSpPr>
        <p:spPr>
          <a:xfrm>
            <a:off x="601579" y="1599626"/>
            <a:ext cx="816904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The score is from 30 – 0. higher than  20 is gold, between 20 and 12 is silver, less than 12 is bronze.</a:t>
            </a:r>
          </a:p>
        </p:txBody>
      </p:sp>
    </p:spTree>
    <p:extLst>
      <p:ext uri="{BB962C8B-B14F-4D97-AF65-F5344CB8AC3E}">
        <p14:creationId xmlns:p14="http://schemas.microsoft.com/office/powerpoint/2010/main" val="6498016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2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lang="en-US" dirty="0"/>
              <a:t>Thank You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Identifying &amp; recommending high value customers</a:t>
            </a:r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1715922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b="1" dirty="0"/>
              <a:t>The problem</a:t>
            </a:r>
            <a:endParaRPr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8BE3C4-8833-BBA8-C009-E044615326B8}"/>
              </a:ext>
            </a:extLst>
          </p:cNvPr>
          <p:cNvSpPr txBox="1"/>
          <p:nvPr/>
        </p:nvSpPr>
        <p:spPr>
          <a:xfrm>
            <a:off x="205025" y="2269069"/>
            <a:ext cx="4523874" cy="2031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Sprocket Central Pty Ltd </a:t>
            </a:r>
            <a:r>
              <a:rPr lang="en-US" dirty="0">
                <a:solidFill>
                  <a:srgbClr val="333333"/>
                </a:solidFill>
                <a:latin typeface="Open Sans" panose="020B0606030504020204" pitchFamily="34" charset="0"/>
              </a:rPr>
              <a:t>sells high value bikes.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rgbClr val="333333"/>
                </a:solidFill>
                <a:latin typeface="Open Sans" panose="020B0606030504020204" pitchFamily="34" charset="0"/>
              </a:rPr>
              <a:t>The marketing team wants to improve the profits.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Sprocket Central Pty Ltd has provided a new list of 1000 potential customers  which of these new customers should be targeted to drive the most value for the organisation.</a:t>
            </a:r>
            <a:endParaRPr lang="en-US" dirty="0">
              <a:solidFill>
                <a:srgbClr val="333333"/>
              </a:solidFill>
              <a:latin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A4C43D-0CA6-1B03-7976-DA62833D16C3}"/>
              </a:ext>
            </a:extLst>
          </p:cNvPr>
          <p:cNvSpPr txBox="1"/>
          <p:nvPr/>
        </p:nvSpPr>
        <p:spPr>
          <a:xfrm>
            <a:off x="6124074" y="1780271"/>
            <a:ext cx="281490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Data insights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1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Targeting high value customers based on customer demographics and attributes.</a:t>
            </a:r>
            <a:endParaRPr kumimoji="0" lang="en-US" sz="11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7BB70-ED33-E983-FE6E-3BDEBED701F2}"/>
              </a:ext>
            </a:extLst>
          </p:cNvPr>
          <p:cNvSpPr txBox="1"/>
          <p:nvPr/>
        </p:nvSpPr>
        <p:spPr>
          <a:xfrm>
            <a:off x="5029200" y="2528213"/>
            <a:ext cx="4146701" cy="19236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Bikes purchases for the last 3 years by gender</a:t>
            </a:r>
            <a:r>
              <a:rPr lang="en-US" dirty="0"/>
              <a:t>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wealth segments by age.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states by number of owned cars.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industry bike related purchase</a:t>
            </a:r>
            <a:r>
              <a:rPr lang="en-GB" dirty="0"/>
              <a:t>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Customer classifications.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Data Quality Assessment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E44E8E-23C4-8CEB-94DD-383884CF4C3D}"/>
              </a:ext>
            </a:extLst>
          </p:cNvPr>
          <p:cNvSpPr txBox="1"/>
          <p:nvPr/>
        </p:nvSpPr>
        <p:spPr>
          <a:xfrm>
            <a:off x="205025" y="2394284"/>
            <a:ext cx="3380386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accent1"/>
                </a:solidFill>
              </a:rPr>
              <a:t>Transactions dataset: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1" dirty="0">
                <a:solidFill>
                  <a:srgbClr val="0070C0"/>
                </a:solidFill>
              </a:rPr>
              <a:t>Accuracy: </a:t>
            </a:r>
            <a:r>
              <a:rPr lang="en-US" dirty="0">
                <a:solidFill>
                  <a:schemeClr val="tx1"/>
                </a:solidFill>
              </a:rPr>
              <a:t>missing values for[profit].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1" dirty="0">
                <a:solidFill>
                  <a:srgbClr val="0070C0"/>
                </a:solidFill>
              </a:rPr>
              <a:t>Completeness</a:t>
            </a:r>
            <a:r>
              <a:rPr lang="en-US" dirty="0">
                <a:solidFill>
                  <a:schemeClr val="tx1"/>
                </a:solidFill>
              </a:rPr>
              <a:t>: in complete values </a:t>
            </a:r>
            <a:r>
              <a:rPr lang="en-GB" dirty="0"/>
              <a:t>[customer id – brand – product line – product class – product price].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1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Validity: </a:t>
            </a:r>
            <a:r>
              <a:rPr kumimoji="0" lang="en-GB" sz="1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format for [list price – product sold date].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949A8-4FB3-4E29-DE84-2AD436D832B3}"/>
              </a:ext>
            </a:extLst>
          </p:cNvPr>
          <p:cNvSpPr txBox="1"/>
          <p:nvPr/>
        </p:nvSpPr>
        <p:spPr>
          <a:xfrm>
            <a:off x="3585410" y="2394284"/>
            <a:ext cx="2959768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accent1"/>
                </a:solidFill>
              </a:rPr>
              <a:t>Customer Demographic: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Accuracy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: [age - dob].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1" dirty="0">
                <a:solidFill>
                  <a:srgbClr val="0070C0"/>
                </a:solidFill>
              </a:rPr>
              <a:t>Completeness</a:t>
            </a:r>
            <a:r>
              <a:rPr lang="en-US" dirty="0">
                <a:solidFill>
                  <a:schemeClr val="tx1"/>
                </a:solidFill>
              </a:rPr>
              <a:t>: [job title – customer id].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Consistency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: </a:t>
            </a:r>
            <a:r>
              <a:rPr lang="en-US" dirty="0">
                <a:solidFill>
                  <a:schemeClr val="tx1"/>
                </a:solidFill>
              </a:rPr>
              <a:t>[gender].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Currency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: [deceased customer].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1" dirty="0">
                <a:solidFill>
                  <a:srgbClr val="0070C0"/>
                </a:solidFill>
              </a:rPr>
              <a:t>Relevancy</a:t>
            </a:r>
            <a:r>
              <a:rPr lang="en-US" dirty="0">
                <a:solidFill>
                  <a:schemeClr val="tx1"/>
                </a:solidFill>
              </a:rPr>
              <a:t>: [default] removed.</a:t>
            </a:r>
            <a:endParaRPr kumimoji="0" lang="en-US" sz="1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06170F-642B-7F16-948F-C70F8A65CAB3}"/>
              </a:ext>
            </a:extLst>
          </p:cNvPr>
          <p:cNvSpPr txBox="1"/>
          <p:nvPr/>
        </p:nvSpPr>
        <p:spPr>
          <a:xfrm>
            <a:off x="6364704" y="2394284"/>
            <a:ext cx="2779296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accent1"/>
                </a:solidFill>
              </a:rPr>
              <a:t>Customer Address: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Completeness: </a:t>
            </a: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[customer id].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="1" dirty="0">
                <a:solidFill>
                  <a:srgbClr val="0070C0"/>
                </a:solidFill>
              </a:rPr>
              <a:t>Consistency</a:t>
            </a:r>
            <a:r>
              <a:rPr lang="en-US" dirty="0">
                <a:solidFill>
                  <a:schemeClr val="tx1"/>
                </a:solidFill>
              </a:rPr>
              <a:t>: [states]</a:t>
            </a:r>
            <a:endParaRPr kumimoji="0" lang="en-US" sz="14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GB" dirty="0"/>
              <a:t>Bikes past 3 years purchases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302EB87-E796-AD22-03B6-C54B2E0367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1356475"/>
              </p:ext>
            </p:extLst>
          </p:nvPr>
        </p:nvGraphicFramePr>
        <p:xfrm>
          <a:off x="3962400" y="2343150"/>
          <a:ext cx="5374105" cy="182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17A5A2E-E21D-73B8-3A32-7ED720AC81D4}"/>
              </a:ext>
            </a:extLst>
          </p:cNvPr>
          <p:cNvSpPr txBox="1"/>
          <p:nvPr/>
        </p:nvSpPr>
        <p:spPr>
          <a:xfrm>
            <a:off x="289246" y="2995941"/>
            <a:ext cx="3757375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Females are higher than males by 1% for bikes purchases over the last 3 years.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084033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GB" dirty="0"/>
              <a:t>Industry bike related purchase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F0D08-BF24-B24C-6DD8-B3831AE8FB75}"/>
              </a:ext>
            </a:extLst>
          </p:cNvPr>
          <p:cNvSpPr txBox="1"/>
          <p:nvPr/>
        </p:nvSpPr>
        <p:spPr>
          <a:xfrm>
            <a:off x="96253" y="2593318"/>
            <a:ext cx="3368842" cy="18004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Only three industries has high profits.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Most of the industries are below the average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$968,398 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>
                <a:latin typeface="Arial" panose="020B0604020202020204" pitchFamily="34" charset="0"/>
              </a:rPr>
              <a:t>There is a direct relation between number of bikes sold and profit made.</a:t>
            </a:r>
            <a:endParaRPr lang="en-US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580780C-0773-EA84-EFCE-0E6CD0C22C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4120750"/>
              </p:ext>
            </p:extLst>
          </p:nvPr>
        </p:nvGraphicFramePr>
        <p:xfrm>
          <a:off x="3465095" y="1862401"/>
          <a:ext cx="5582651" cy="3162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698634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GB" dirty="0"/>
              <a:t>wealth segment by age.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F0D08-BF24-B24C-6DD8-B3831AE8FB75}"/>
              </a:ext>
            </a:extLst>
          </p:cNvPr>
          <p:cNvSpPr txBox="1"/>
          <p:nvPr/>
        </p:nvSpPr>
        <p:spPr>
          <a:xfrm>
            <a:off x="96253" y="2593318"/>
            <a:ext cx="3260557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As shown the 3 peaks are from the age of 40 - 50.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The mass customer makes the most profits for all the ages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BAF37B9-9F3C-2DCD-E82E-BEC57CCEB7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289417"/>
              </p:ext>
            </p:extLst>
          </p:nvPr>
        </p:nvGraphicFramePr>
        <p:xfrm>
          <a:off x="3356810" y="1599626"/>
          <a:ext cx="5787189" cy="34416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8258731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GB" dirty="0"/>
              <a:t>states by number of owned cars.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384251C-D254-6EA0-2B5B-4AF295B8EA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6458887"/>
              </p:ext>
            </p:extLst>
          </p:nvPr>
        </p:nvGraphicFramePr>
        <p:xfrm>
          <a:off x="-320842" y="2764976"/>
          <a:ext cx="3505200" cy="2114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E57BA32-C08F-CB55-42C4-98A5A4BC98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1578966"/>
              </p:ext>
            </p:extLst>
          </p:nvPr>
        </p:nvGraphicFramePr>
        <p:xfrm>
          <a:off x="2428044" y="2784026"/>
          <a:ext cx="4119562" cy="2095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BDBDE01-EAA1-10C2-969D-AB9DE28949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9124302"/>
              </p:ext>
            </p:extLst>
          </p:nvPr>
        </p:nvGraphicFramePr>
        <p:xfrm>
          <a:off x="5839452" y="2752956"/>
          <a:ext cx="3071812" cy="212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16861F8-B571-9529-233B-FC23D1F4A807}"/>
              </a:ext>
            </a:extLst>
          </p:cNvPr>
          <p:cNvSpPr txBox="1"/>
          <p:nvPr/>
        </p:nvSpPr>
        <p:spPr>
          <a:xfrm>
            <a:off x="4325267" y="3892209"/>
            <a:ext cx="439041" cy="184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Cambria"/>
                <a:cs typeface="Arial"/>
                <a:sym typeface="Cambria"/>
              </a:rPr>
              <a:t>5201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916861F8-B571-9529-233B-FC23D1F4A807}"/>
              </a:ext>
            </a:extLst>
          </p:cNvPr>
          <p:cNvSpPr txBox="1"/>
          <p:nvPr/>
        </p:nvSpPr>
        <p:spPr>
          <a:xfrm>
            <a:off x="7179748" y="3867840"/>
            <a:ext cx="443002" cy="184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Cambria"/>
                <a:cs typeface="Arial"/>
                <a:sym typeface="Cambria"/>
              </a:rPr>
              <a:t>2022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916861F8-B571-9529-233B-FC23D1F4A807}"/>
              </a:ext>
            </a:extLst>
          </p:cNvPr>
          <p:cNvSpPr txBox="1"/>
          <p:nvPr/>
        </p:nvSpPr>
        <p:spPr>
          <a:xfrm>
            <a:off x="1199794" y="3867840"/>
            <a:ext cx="596108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0" tIns="0" rIns="0" bIns="0" numCol="1" spcCol="38100" rtlCol="0" anchor="t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mbria"/>
                <a:ea typeface="Cambria"/>
                <a:cs typeface="Cambria"/>
                <a:sym typeface="Cambria"/>
              </a:rPr>
              <a:t>2305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E876A7-D86F-FFBC-F2C7-D68E2CE05A39}"/>
              </a:ext>
            </a:extLst>
          </p:cNvPr>
          <p:cNvSpPr txBox="1"/>
          <p:nvPr/>
        </p:nvSpPr>
        <p:spPr>
          <a:xfrm>
            <a:off x="445168" y="1684421"/>
            <a:ext cx="8565600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VIC &amp; QLD ‘ve the highest potential since they ‘ve a small portion of the owned cars unlike NSW  has the double of their number together.</a:t>
            </a:r>
          </a:p>
        </p:txBody>
      </p:sp>
    </p:spTree>
    <p:extLst>
      <p:ext uri="{BB962C8B-B14F-4D97-AF65-F5344CB8AC3E}">
        <p14:creationId xmlns:p14="http://schemas.microsoft.com/office/powerpoint/2010/main" val="218526306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classification – RFM analysis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4" y="2898650"/>
            <a:ext cx="4134600" cy="964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I’ve divided the customers based on the RFM analysis into 3 groups, most of the customers are in the silver section. </a:t>
            </a:r>
            <a:endParaRPr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0080EFC-7EFF-3BE1-A024-7665918470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4458829"/>
              </p:ext>
            </p:extLst>
          </p:nvPr>
        </p:nvGraphicFramePr>
        <p:xfrm>
          <a:off x="4603901" y="1862400"/>
          <a:ext cx="4572000" cy="328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435</Words>
  <Application>Microsoft Office PowerPoint</Application>
  <PresentationFormat>On-screen Show (16:9)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Cambria</vt:lpstr>
      <vt:lpstr>Open Sans</vt:lpstr>
      <vt:lpstr>Open Sans Extrabold</vt:lpstr>
      <vt:lpstr>Open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 yasser</dc:creator>
  <cp:lastModifiedBy>abdallrahman yasser</cp:lastModifiedBy>
  <cp:revision>6</cp:revision>
  <dcterms:modified xsi:type="dcterms:W3CDTF">2022-09-17T00:00:48Z</dcterms:modified>
</cp:coreProperties>
</file>